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6713ae84d674f90" /><Relationship Type="http://schemas.openxmlformats.org/officeDocument/2006/relationships/extended-properties" Target="/docProps/app.xml" Id="R70ac82cbc6e449e6" /><Relationship Type="http://schemas.openxmlformats.org/officeDocument/2006/relationships/officeDocument" Target="/ppt/presentation.xml" Id="R3fcfd9355901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f77dd1239486f"/>
  </p:sldMasterIdLst>
  <p:notesMasterIdLst>
    <p:notesMasterId xmlns:r="http://schemas.openxmlformats.org/officeDocument/2006/relationships" r:id="R8641e61e46b2481a"/>
  </p:notesMasterIdLst>
  <p:sldIdLst>
    <p:sldId xmlns:r="http://schemas.openxmlformats.org/officeDocument/2006/relationships" id="256" r:id="Raf4efce5418f4db9"/>
    <p:sldId xmlns:r="http://schemas.openxmlformats.org/officeDocument/2006/relationships" id="257" r:id="R4fba51fe1765451e"/>
    <p:sldId xmlns:r="http://schemas.openxmlformats.org/officeDocument/2006/relationships" id="258" r:id="Rc089cf4640d54cab"/>
    <p:sldId xmlns:r="http://schemas.openxmlformats.org/officeDocument/2006/relationships" id="259" r:id="Rb3fc28e9dc3d4bd8"/>
    <p:sldId xmlns:r="http://schemas.openxmlformats.org/officeDocument/2006/relationships" id="260" r:id="Rbc77f6b080a941ed"/>
    <p:sldId xmlns:r="http://schemas.openxmlformats.org/officeDocument/2006/relationships" id="261" r:id="R6b51dad9d3354384"/>
    <p:sldId xmlns:r="http://schemas.openxmlformats.org/officeDocument/2006/relationships" id="262" r:id="Rd67212b2fa024078"/>
    <p:sldId xmlns:r="http://schemas.openxmlformats.org/officeDocument/2006/relationships" id="263" r:id="Rb173fc4c22934c3a"/>
    <p:sldId xmlns:r="http://schemas.openxmlformats.org/officeDocument/2006/relationships" id="264" r:id="R82e760841a294dbe"/>
    <p:sldId xmlns:r="http://schemas.openxmlformats.org/officeDocument/2006/relationships" id="265" r:id="Rca91b944815e4b25"/>
    <p:sldId xmlns:r="http://schemas.openxmlformats.org/officeDocument/2006/relationships" id="266" r:id="Rfc6c7ba8f98c490d"/>
    <p:sldId xmlns:r="http://schemas.openxmlformats.org/officeDocument/2006/relationships" id="267" r:id="R6b4420ae6e344351"/>
    <p:sldId xmlns:r="http://schemas.openxmlformats.org/officeDocument/2006/relationships" id="268" r:id="R52003a99b1854522"/>
    <p:sldId xmlns:r="http://schemas.openxmlformats.org/officeDocument/2006/relationships" id="269" r:id="R89e58339a13a4f9c"/>
    <p:sldId xmlns:r="http://schemas.openxmlformats.org/officeDocument/2006/relationships" id="270" r:id="Raf9e51fdad9c4612"/>
    <p:sldId xmlns:r="http://schemas.openxmlformats.org/officeDocument/2006/relationships" id="271" r:id="Re06e294ae4de450b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77ecb440d53409e" /><Relationship Type="http://schemas.openxmlformats.org/officeDocument/2006/relationships/slideMaster" Target="/ppt/slideMasters/slideMaster1.xml" Id="R6cbf77dd1239486f" /><Relationship Type="http://schemas.openxmlformats.org/officeDocument/2006/relationships/notesMaster" Target="/ppt/notesMasters/notesMaster1.xml" Id="R8641e61e46b2481a" /><Relationship Type="http://schemas.openxmlformats.org/officeDocument/2006/relationships/presProps" Target="/ppt/presProps.xml" Id="Rf0f169e874f14ba6" /><Relationship Type="http://schemas.openxmlformats.org/officeDocument/2006/relationships/tableStyles" Target="/ppt/tableStyles.xml" Id="R8dad7a5355ef4230" /><Relationship Type="http://schemas.openxmlformats.org/officeDocument/2006/relationships/slide" Target="/ppt/slides/slide1.xml" Id="Raf4efce5418f4db9" /><Relationship Type="http://schemas.openxmlformats.org/officeDocument/2006/relationships/slide" Target="/ppt/slides/slide2.xml" Id="R4fba51fe1765451e" /><Relationship Type="http://schemas.openxmlformats.org/officeDocument/2006/relationships/slide" Target="/ppt/slides/slide3.xml" Id="Rc089cf4640d54cab" /><Relationship Type="http://schemas.openxmlformats.org/officeDocument/2006/relationships/slide" Target="/ppt/slides/slide4.xml" Id="Rb3fc28e9dc3d4bd8" /><Relationship Type="http://schemas.openxmlformats.org/officeDocument/2006/relationships/slide" Target="/ppt/slides/slide5.xml" Id="Rbc77f6b080a941ed" /><Relationship Type="http://schemas.openxmlformats.org/officeDocument/2006/relationships/slide" Target="/ppt/slides/slide6.xml" Id="R6b51dad9d3354384" /><Relationship Type="http://schemas.openxmlformats.org/officeDocument/2006/relationships/slide" Target="/ppt/slides/slide7.xml" Id="Rd67212b2fa024078" /><Relationship Type="http://schemas.openxmlformats.org/officeDocument/2006/relationships/slide" Target="/ppt/slides/slide8.xml" Id="Rb173fc4c22934c3a" /><Relationship Type="http://schemas.openxmlformats.org/officeDocument/2006/relationships/slide" Target="/ppt/slides/slide9.xml" Id="R82e760841a294dbe" /><Relationship Type="http://schemas.openxmlformats.org/officeDocument/2006/relationships/slide" Target="/ppt/slides/slide10.xml" Id="Rca91b944815e4b25" /><Relationship Type="http://schemas.openxmlformats.org/officeDocument/2006/relationships/slide" Target="/ppt/slides/slide11.xml" Id="Rfc6c7ba8f98c490d" /><Relationship Type="http://schemas.openxmlformats.org/officeDocument/2006/relationships/slide" Target="/ppt/slides/slide12.xml" Id="R6b4420ae6e344351" /><Relationship Type="http://schemas.openxmlformats.org/officeDocument/2006/relationships/slide" Target="/ppt/slides/slide13.xml" Id="R52003a99b1854522" /><Relationship Type="http://schemas.openxmlformats.org/officeDocument/2006/relationships/slide" Target="/ppt/slides/slide14.xml" Id="R89e58339a13a4f9c" /><Relationship Type="http://schemas.openxmlformats.org/officeDocument/2006/relationships/slide" Target="/ppt/slides/slide15.xml" Id="Raf9e51fdad9c4612" /><Relationship Type="http://schemas.openxmlformats.org/officeDocument/2006/relationships/slide" Target="/ppt/slides/slide16.xml" Id="Re06e294ae4de450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31f87fc531a495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7357b68ee8e418a" /><Relationship Type="http://schemas.openxmlformats.org/officeDocument/2006/relationships/notesMaster" Target="/ppt/notesMasters/notesMaster1.xml" Id="R57810cc509cf4e9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a8a9b32e6774baf" /><Relationship Type="http://schemas.openxmlformats.org/officeDocument/2006/relationships/notesMaster" Target="/ppt/notesMasters/notesMaster1.xml" Id="R78060fb6c1dc4d0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fa3167fb7c84c62" /><Relationship Type="http://schemas.openxmlformats.org/officeDocument/2006/relationships/notesMaster" Target="/ppt/notesMasters/notesMaster1.xml" Id="R88b07d36cef6428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e51bec50c6b466c" /><Relationship Type="http://schemas.openxmlformats.org/officeDocument/2006/relationships/notesMaster" Target="/ppt/notesMasters/notesMaster1.xml" Id="Rce923b30e771414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1cc647e6c934fe8" /><Relationship Type="http://schemas.openxmlformats.org/officeDocument/2006/relationships/notesMaster" Target="/ppt/notesMasters/notesMaster1.xml" Id="R0846c22284694d9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c8fda35e94d40b7" /><Relationship Type="http://schemas.openxmlformats.org/officeDocument/2006/relationships/notesMaster" Target="/ppt/notesMasters/notesMaster1.xml" Id="R462baf87fc2b441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249114a6ba3423b" /><Relationship Type="http://schemas.openxmlformats.org/officeDocument/2006/relationships/notesMaster" Target="/ppt/notesMasters/notesMaster1.xml" Id="R25d3b6adfe5a4f6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3b68fc6a0164e9d" /><Relationship Type="http://schemas.openxmlformats.org/officeDocument/2006/relationships/notesMaster" Target="/ppt/notesMasters/notesMaster1.xml" Id="R9e4ef538c3e3474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678d02bf45249aa" /><Relationship Type="http://schemas.openxmlformats.org/officeDocument/2006/relationships/notesMaster" Target="/ppt/notesMasters/notesMaster1.xml" Id="R36fee57c03bc437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f8285751fb04faf" /><Relationship Type="http://schemas.openxmlformats.org/officeDocument/2006/relationships/notesMaster" Target="/ppt/notesMasters/notesMaster1.xml" Id="Rf39536f3d3b1431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b46533b53ac4b3f" /><Relationship Type="http://schemas.openxmlformats.org/officeDocument/2006/relationships/notesMaster" Target="/ppt/notesMasters/notesMaster1.xml" Id="R33de9b6fadb44e1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631e8440d454632" /><Relationship Type="http://schemas.openxmlformats.org/officeDocument/2006/relationships/notesMaster" Target="/ppt/notesMasters/notesMaster1.xml" Id="R5f82212bf91649a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7d17fbeb57f4362" /><Relationship Type="http://schemas.openxmlformats.org/officeDocument/2006/relationships/notesMaster" Target="/ppt/notesMasters/notesMaster1.xml" Id="Rb173e24ad7b647f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e61adb79b2749c0" /><Relationship Type="http://schemas.openxmlformats.org/officeDocument/2006/relationships/notesMaster" Target="/ppt/notesMasters/notesMaster1.xml" Id="Rc0bffc6cf804452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4bdbc1d4b0b4179" /><Relationship Type="http://schemas.openxmlformats.org/officeDocument/2006/relationships/notesMaster" Target="/ppt/notesMasters/notesMaster1.xml" Id="Re4b5207661dc444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d3b7598ed3548ae" /><Relationship Type="http://schemas.openxmlformats.org/officeDocument/2006/relationships/notesMaster" Target="/ppt/notesMasters/notesMaster1.xml" Id="R2c658729e61a426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a841a748d4b9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ab1d1f1c0db42b8" /><Relationship Type="http://schemas.openxmlformats.org/officeDocument/2006/relationships/slideLayout" Target="/ppt/slideLayouts/slideLayout1.xml" Id="R32889f5b3e6246c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89f5b3e6246c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73541408f4c35" /><Relationship Type="http://schemas.openxmlformats.org/officeDocument/2006/relationships/image" Target="/ppt/media/image.png" Id="R1d5bb17bcdd04cab" /><Relationship Type="http://schemas.openxmlformats.org/officeDocument/2006/relationships/notesSlide" Target="/ppt/notesSlides/notesSlide1.xml" Id="R1fadaca34d11488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dcc837bf448b3" /><Relationship Type="http://schemas.openxmlformats.org/officeDocument/2006/relationships/image" Target="/ppt/media/image24.png" Id="R5b36470f4b8147db" /><Relationship Type="http://schemas.openxmlformats.org/officeDocument/2006/relationships/image" Target="/ppt/media/image25.png" Id="Rc71469df323d43cd" /><Relationship Type="http://schemas.openxmlformats.org/officeDocument/2006/relationships/image" Target="/ppt/media/image26.png" Id="Rab73ff4300be440f" /><Relationship Type="http://schemas.openxmlformats.org/officeDocument/2006/relationships/notesSlide" Target="/ppt/notesSlides/notesSlide10.xml" Id="R37b9cf086bc04b0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d90b89a2c47b8" /><Relationship Type="http://schemas.openxmlformats.org/officeDocument/2006/relationships/image" Target="/ppt/media/image27.png" Id="Rf2b1b6a90ec34943" /><Relationship Type="http://schemas.openxmlformats.org/officeDocument/2006/relationships/image" Target="/ppt/media/image28.png" Id="Rc0aef13d267945e5" /><Relationship Type="http://schemas.openxmlformats.org/officeDocument/2006/relationships/image" Target="/ppt/media/image29.png" Id="Rf7d621b85e414c68" /><Relationship Type="http://schemas.openxmlformats.org/officeDocument/2006/relationships/notesSlide" Target="/ppt/notesSlides/notesSlide11.xml" Id="Rf510a7a5359049b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8f20237e64487" /><Relationship Type="http://schemas.openxmlformats.org/officeDocument/2006/relationships/image" Target="/ppt/media/image30.png" Id="R087a6a1e287649f9" /><Relationship Type="http://schemas.openxmlformats.org/officeDocument/2006/relationships/image" Target="/ppt/media/image31.png" Id="R452a49306f0a409c" /><Relationship Type="http://schemas.openxmlformats.org/officeDocument/2006/relationships/image" Target="/ppt/media/image32.png" Id="Rd6711a57d93c475f" /><Relationship Type="http://schemas.openxmlformats.org/officeDocument/2006/relationships/notesSlide" Target="/ppt/notesSlides/notesSlide12.xml" Id="Rb7aa4d365d2b4bc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5475fb16348e8" /><Relationship Type="http://schemas.openxmlformats.org/officeDocument/2006/relationships/image" Target="/ppt/media/image33.png" Id="R17517aa02c3c4d68" /><Relationship Type="http://schemas.openxmlformats.org/officeDocument/2006/relationships/image" Target="/ppt/media/image34.png" Id="R8165361aba2d4241" /><Relationship Type="http://schemas.openxmlformats.org/officeDocument/2006/relationships/notesSlide" Target="/ppt/notesSlides/notesSlide13.xml" Id="Rfec359a0e3e44bc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bcbea2abd4db7" /><Relationship Type="http://schemas.openxmlformats.org/officeDocument/2006/relationships/notesSlide" Target="/ppt/notesSlides/notesSlide14.xml" Id="R8f84fa9cf0ad4de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622fab70047c3" /><Relationship Type="http://schemas.openxmlformats.org/officeDocument/2006/relationships/image" Target="/ppt/media/image35.png" Id="R9a21f6161ea84a84" /><Relationship Type="http://schemas.openxmlformats.org/officeDocument/2006/relationships/image" Target="/ppt/media/image36.png" Id="Ref3f769aee814032" /><Relationship Type="http://schemas.openxmlformats.org/officeDocument/2006/relationships/image" Target="/ppt/media/image37.png" Id="R0a9660a5f6974ee2" /><Relationship Type="http://schemas.openxmlformats.org/officeDocument/2006/relationships/notesSlide" Target="/ppt/notesSlides/notesSlide15.xml" Id="Rf1754244cd1e446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ba7d24bb417e" /><Relationship Type="http://schemas.openxmlformats.org/officeDocument/2006/relationships/image" Target="/ppt/media/image38.png" Id="Rff0d16134e5840f6" /><Relationship Type="http://schemas.openxmlformats.org/officeDocument/2006/relationships/notesSlide" Target="/ppt/notesSlides/notesSlide16.xml" Id="Rc74d5532c6e74b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a2b05f25547ba" /><Relationship Type="http://schemas.openxmlformats.org/officeDocument/2006/relationships/image" Target="/ppt/media/image2.png" Id="Rdb38289131d1445f" /><Relationship Type="http://schemas.openxmlformats.org/officeDocument/2006/relationships/image" Target="/ppt/media/image3.png" Id="R15c3b18787f84f73" /><Relationship Type="http://schemas.openxmlformats.org/officeDocument/2006/relationships/notesSlide" Target="/ppt/notesSlides/notesSlide2.xml" Id="Re8dadd6dae23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450b9fbd14e14" /><Relationship Type="http://schemas.openxmlformats.org/officeDocument/2006/relationships/notesSlide" Target="/ppt/notesSlides/notesSlide3.xml" Id="Re01388c5b35b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2b7bc1d14dc8" /><Relationship Type="http://schemas.openxmlformats.org/officeDocument/2006/relationships/image" Target="/ppt/media/image4.png" Id="R6d2ea517737e4bcb" /><Relationship Type="http://schemas.openxmlformats.org/officeDocument/2006/relationships/image" Target="/ppt/media/image5.png" Id="R3ccf68f5bb864d6d" /><Relationship Type="http://schemas.openxmlformats.org/officeDocument/2006/relationships/notesSlide" Target="/ppt/notesSlides/notesSlide4.xml" Id="R5b0c5eafadbc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60dd7767d4b22" /><Relationship Type="http://schemas.openxmlformats.org/officeDocument/2006/relationships/image" Target="/ppt/media/image6.png" Id="R99ff52a758e64d60" /><Relationship Type="http://schemas.openxmlformats.org/officeDocument/2006/relationships/image" Target="/ppt/media/image7.png" Id="R6d76bf51d9d043cf" /><Relationship Type="http://schemas.openxmlformats.org/officeDocument/2006/relationships/notesSlide" Target="/ppt/notesSlides/notesSlide5.xml" Id="Rdfcd756029fd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a7a0dfd84823" /><Relationship Type="http://schemas.openxmlformats.org/officeDocument/2006/relationships/image" Target="/ppt/media/image8.png" Id="Rec13dd897fd94fb0" /><Relationship Type="http://schemas.openxmlformats.org/officeDocument/2006/relationships/image" Target="/ppt/media/image9.png" Id="R37da41da5ae5400a" /><Relationship Type="http://schemas.openxmlformats.org/officeDocument/2006/relationships/image" Target="/ppt/media/image10.png" Id="R14410301651d4902" /><Relationship Type="http://schemas.openxmlformats.org/officeDocument/2006/relationships/image" Target="/ppt/media/image11.png" Id="R57100c47a6df4c77" /><Relationship Type="http://schemas.openxmlformats.org/officeDocument/2006/relationships/image" Target="/ppt/media/image12.png" Id="R4ecca32ded0c47c1" /><Relationship Type="http://schemas.openxmlformats.org/officeDocument/2006/relationships/image" Target="/ppt/media/image13.png" Id="R473401796ba643a3" /><Relationship Type="http://schemas.openxmlformats.org/officeDocument/2006/relationships/notesSlide" Target="/ppt/notesSlides/notesSlide6.xml" Id="Rd50d462cc11b4a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2b67e0b8d45a2" /><Relationship Type="http://schemas.openxmlformats.org/officeDocument/2006/relationships/image" Target="/ppt/media/image14.png" Id="R6cac97dacd4343e2" /><Relationship Type="http://schemas.openxmlformats.org/officeDocument/2006/relationships/image" Target="/ppt/media/image15.png" Id="R10aad998ea9e4ec6" /><Relationship Type="http://schemas.openxmlformats.org/officeDocument/2006/relationships/image" Target="/ppt/media/image16.png" Id="R43724b8c572f4fed" /><Relationship Type="http://schemas.openxmlformats.org/officeDocument/2006/relationships/image" Target="/ppt/media/image17.png" Id="Rc5403da08a5c41bf" /><Relationship Type="http://schemas.openxmlformats.org/officeDocument/2006/relationships/notesSlide" Target="/ppt/notesSlides/notesSlide7.xml" Id="Rfee7f60b3e1a498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fb6fd1ed24ab4" /><Relationship Type="http://schemas.openxmlformats.org/officeDocument/2006/relationships/image" Target="/ppt/media/image18.png" Id="Rb6efb64f4e2b4fba" /><Relationship Type="http://schemas.openxmlformats.org/officeDocument/2006/relationships/image" Target="/ppt/media/image19.png" Id="R482243446c9e40b5" /><Relationship Type="http://schemas.openxmlformats.org/officeDocument/2006/relationships/image" Target="/ppt/media/image20.png" Id="Rbd0713c3a82945d6" /><Relationship Type="http://schemas.openxmlformats.org/officeDocument/2006/relationships/notesSlide" Target="/ppt/notesSlides/notesSlide8.xml" Id="R0b23fb5ea63e421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fd97d125f406a" /><Relationship Type="http://schemas.openxmlformats.org/officeDocument/2006/relationships/image" Target="/ppt/media/image21.png" Id="Ra29255f1dc1d45d7" /><Relationship Type="http://schemas.openxmlformats.org/officeDocument/2006/relationships/image" Target="/ppt/media/image22.png" Id="R0cc11f5e653a4896" /><Relationship Type="http://schemas.openxmlformats.org/officeDocument/2006/relationships/image" Target="/ppt/media/image23.png" Id="Re353d08c3f274aec" /><Relationship Type="http://schemas.openxmlformats.org/officeDocument/2006/relationships/notesSlide" Target="/ppt/notesSlides/notesSlide9.xml" Id="R4e0fb4a6848b428b" /></Relationships>
</file>

<file path=ppt/slides/slide1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151827"/>
            </a:gs>
            <a:gs pos="48000">
              <a:srgbClr val="3B246D"/>
            </a:gs>
            <a:gs pos="100000">
              <a:srgbClr val="0A4454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5bb17bcdd04ca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734300" y="933450"/>
            <a:ext cx="3143250" cy="3143250"/>
          </a:xfrm>
          <a:prstGeom xmlns:a="http://schemas.openxmlformats.org/drawingml/2006/main" prst="roundRect">
            <a:avLst>
              <a:gd name="adj" fmla="val 7273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904629-D9F6-40FE-BB98-49B976CB0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066800"/>
            <a:ext cx="6286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1986E2-1835-4FAD-B0E2-8C4EA1BF1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240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E8DFFF"/>
                </a:solidFill>
                <a:latin typeface="MS Mincho"/>
                <a:ea typeface="MS Mincho"/>
                <a:cs typeface="MS Mincho"/>
              </a:defRPr>
            </a:pPr>
            <a:r>
              <a:rPr sz="2025" b="1">
                <a:solidFill>
                  <a:srgbClr val="E8DFFF"/>
                </a:solidFill>
                <a:latin typeface="MS Mincho"/>
                <a:ea typeface="MS Mincho"/>
                <a:cs typeface="MS Mincho"/>
              </a:rPr>
              <a:t>飲食店向けAI音声接客アシスタント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627168-1648-4CD8-A35E-9908176BF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925" b="1">
                <a:solidFill>
                  <a:srgbClr val="FFFFFF"/>
                </a:solidFill>
                <a:latin typeface="MS Mincho"/>
                <a:ea typeface="MS Mincho"/>
                <a:cs typeface="MS Mincho"/>
              </a:defRPr>
            </a:pPr>
            <a:r>
              <a:rPr sz="2925" b="1">
                <a:solidFill>
                  <a:srgbClr val="FFFFFF"/>
                </a:solidFill>
                <a:latin typeface="MS Mincho"/>
                <a:ea typeface="MS Mincho"/>
                <a:cs typeface="MS Mincho"/>
              </a:rPr>
              <a:t>会話するメニューで、注文・会計・入庫までつながる。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A05222-1E6B-403D-85CE-28A136BD9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00500"/>
            <a:ext cx="657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650" b="0">
                <a:solidFill>
                  <a:srgbClr val="E7E7F5"/>
                </a:solidFill>
                <a:latin typeface="MS Mincho"/>
                <a:ea typeface="MS Mincho"/>
                <a:cs typeface="MS Mincho"/>
              </a:defRPr>
            </a:pPr>
            <a:r>
              <a:rPr sz="1650" b="0">
                <a:solidFill>
                  <a:srgbClr val="E7E7F5"/>
                </a:solidFill>
                <a:latin typeface="MS Mincho"/>
                <a:ea typeface="MS Mincho"/>
                <a:cs typeface="MS Mincho"/>
              </a:rPr>
              <a:t>AI音声接客とAI-OCR入庫を中心に、顧客体験と店舗運営を一つの画面群で動かします。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0EB453-7E55-47BF-A3A7-797DA0D26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7150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9FE7E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9FE7E1"/>
                </a:solidFill>
                <a:latin typeface="Aptos"/>
                <a:ea typeface="Aptos"/>
                <a:cs typeface="Aptos"/>
              </a:rPr>
              <a:t>Product Introduction</a:t>
            </a:r>
          </a:p>
        </p:txBody>
      </p:sp>
    </p:spTree>
    <p:extLst>
      <p:ext uri="{BB962C8B-B14F-4D97-AF65-F5344CB8AC3E}">
        <p14:creationId xmlns:p14="http://schemas.microsoft.com/office/powerpoint/2010/main" val="211953584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1638422-29F8-43DB-8016-831F1C3BA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6C3E43-0364-406F-992D-BE54D1217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A965C0-A654-46D7-8EF4-3FE243810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MANAGEMENT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FD5580-65BB-4133-B3FC-9DBCC59D9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BIと財務三表で、売上を会計判断に変える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F9305E-0C19-4AEF-97BE-0C8F67394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日々の注文・会計データを、月次レポートと財務視点までつなげます。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21538C-9042-44AA-B5FD-01ADD27B6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47925"/>
            <a:ext cx="3486150" cy="22669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36470f4b8147db"/>
          <a:stretch xmlns:a="http://schemas.openxmlformats.org/drawingml/2006/main"/>
        </p:blipFill>
        <p:spPr>
          <a:xfrm xmlns:a="http://schemas.openxmlformats.org/drawingml/2006/main">
            <a:off x="723900" y="2539603"/>
            <a:ext cx="3333750" cy="2083594"/>
          </a:xfrm>
          <a:prstGeom xmlns:a="http://schemas.openxmlformats.org/drawingml/2006/main" prst="roundRect">
            <a:avLst>
              <a:gd name="adj" fmla="val 5405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B86EEA-E280-49F1-B3C2-972234A18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447925"/>
            <a:ext cx="3486150" cy="22669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1469df323d43cd"/>
          <a:stretch xmlns:a="http://schemas.openxmlformats.org/drawingml/2006/main"/>
        </p:blipFill>
        <p:spPr>
          <a:xfrm xmlns:a="http://schemas.openxmlformats.org/drawingml/2006/main">
            <a:off x="4438650" y="2539603"/>
            <a:ext cx="3333750" cy="2083594"/>
          </a:xfrm>
          <a:prstGeom xmlns:a="http://schemas.openxmlformats.org/drawingml/2006/main" prst="roundRect">
            <a:avLst>
              <a:gd name="adj" fmla="val 5405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B89AF8-6D8A-4F1A-8145-32EC326C2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447925"/>
            <a:ext cx="3486150" cy="22669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73ff4300be440f"/>
          <a:stretch xmlns:a="http://schemas.openxmlformats.org/drawingml/2006/main"/>
        </p:blipFill>
        <p:spPr>
          <a:xfrm xmlns:a="http://schemas.openxmlformats.org/drawingml/2006/main">
            <a:off x="8153400" y="2539603"/>
            <a:ext cx="3333750" cy="2083594"/>
          </a:xfrm>
          <a:prstGeom xmlns:a="http://schemas.openxmlformats.org/drawingml/2006/main" prst="roundRect">
            <a:avLst>
              <a:gd name="adj" fmla="val 5405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59E843-FBF7-4AAB-A13C-5032797F2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22922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45E2A42-4DC2-436B-A0BB-CD9A8A02D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162550"/>
            <a:ext cx="925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売上・注文数・客単価・退款率を月次で把握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B6F862-9019-48AA-AA67-9280C06E4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57212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457F05-4ABF-4929-A447-DD0251879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505450"/>
            <a:ext cx="925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B/S・P/L・C/F まで自動生成の設計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BB4B378-D7E9-4E7E-824A-E8D570E86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1502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55D9D8-EEC8-4301-BB11-D2F636958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848350"/>
            <a:ext cx="925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多店舗比較で、店長会議の材料をすぐ出せる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6E37BB3-71F2-45C0-BD3B-5A021C52F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A48407-DE93-4F9A-B5D6-968004208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70697275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D9CC303-7A27-4EFD-BE25-7F192D564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C4B5B4-FB36-401A-8720-DD849160E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80096F-CD8B-4059-893A-6533C16CB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B2B / PORTAL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7CC22D-4F34-4430-9A50-AD5F2850B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8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28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法人受発注と取引先ポータルでB2Bの請求負担を減らす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79DE88-647A-4AE8-81E7-1B57F30CC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弁当受注、売上請求、取引先ポータルを同じ実績データでつなぎます。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7C6A90-0A72-4958-9B4C-6DAEE7468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3486150" cy="224790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b1b6a90ec34943"/>
          <a:stretch xmlns:a="http://schemas.openxmlformats.org/drawingml/2006/main"/>
        </p:blipFill>
        <p:spPr>
          <a:xfrm xmlns:a="http://schemas.openxmlformats.org/drawingml/2006/main">
            <a:off x="685800" y="2558653"/>
            <a:ext cx="3333750" cy="2083594"/>
          </a:xfrm>
          <a:prstGeom xmlns:a="http://schemas.openxmlformats.org/drawingml/2006/main" prst="roundRect">
            <a:avLst>
              <a:gd name="adj" fmla="val 5455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248153-2239-4D13-AEDE-82827201E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476500"/>
            <a:ext cx="3486150" cy="224790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aef13d267945e5"/>
          <a:stretch xmlns:a="http://schemas.openxmlformats.org/drawingml/2006/main"/>
        </p:blipFill>
        <p:spPr>
          <a:xfrm xmlns:a="http://schemas.openxmlformats.org/drawingml/2006/main">
            <a:off x="4438650" y="2558653"/>
            <a:ext cx="3333750" cy="2083594"/>
          </a:xfrm>
          <a:prstGeom xmlns:a="http://schemas.openxmlformats.org/drawingml/2006/main" prst="roundRect">
            <a:avLst>
              <a:gd name="adj" fmla="val 5455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27432F-A0FB-4984-99FF-554EF4E19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476500"/>
            <a:ext cx="3486150" cy="224790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d621b85e414c68"/>
          <a:stretch xmlns:a="http://schemas.openxmlformats.org/drawingml/2006/main"/>
        </p:blipFill>
        <p:spPr>
          <a:xfrm xmlns:a="http://schemas.openxmlformats.org/drawingml/2006/main">
            <a:off x="8191500" y="2558653"/>
            <a:ext cx="3333750" cy="2083594"/>
          </a:xfrm>
          <a:prstGeom xmlns:a="http://schemas.openxmlformats.org/drawingml/2006/main" prst="roundRect">
            <a:avLst>
              <a:gd name="adj" fmla="val 5455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86778B-ABB4-493C-B176-704A5CC5F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2482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5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CB7648-E9FA-4BD2-BB4F-9E480699F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181600"/>
            <a:ext cx="925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法人注文の数量・配達先・状態を一括管理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516842-DF7F-47D6-BF98-78D1E217E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5911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5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4A5E7E-310D-4405-830C-544971B30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524500"/>
            <a:ext cx="925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月末請求と領収書発行まで連動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60223D-8EB1-4D71-A03B-D86E85A1F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340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5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F3509B-2556-495A-B9A6-B24BC8D04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867400"/>
            <a:ext cx="925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取引先側も仕入・買掛・支払を確認可能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D2699F-6080-43F7-850D-BDDFC2246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DFAEB1-1C11-4576-B25F-95E8BA696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739204860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65141F1-056B-4DB5-B5F4-79D2159CE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AFE2EB-E7F7-4ADB-92BC-5AE5EBD99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510710-AAA3-46B2-983E-4DB8DA6E9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SCALABILITY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B01910-AE82-4104-A553-8C83AF33C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多店舗・会員・多言語が標準で広がる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1B8E16-166F-4F28-9BCE-9C28E95F8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単店の注文端末から始めても、会員管理、多店舗切替、4言語対応まで拡張できます。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A023F5-5574-458A-B696-9292088A3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14600"/>
            <a:ext cx="3390900" cy="2190750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7a6a1e287649f9"/>
          <a:stretch xmlns:a="http://schemas.openxmlformats.org/drawingml/2006/main"/>
        </p:blipFill>
        <p:spPr>
          <a:xfrm xmlns:a="http://schemas.openxmlformats.org/drawingml/2006/main">
            <a:off x="819150" y="2597944"/>
            <a:ext cx="3238500" cy="2024063"/>
          </a:xfrm>
          <a:prstGeom xmlns:a="http://schemas.openxmlformats.org/drawingml/2006/main" prst="roundRect">
            <a:avLst>
              <a:gd name="adj" fmla="val 5607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B4E5ED-534F-4374-AE0F-A7AAC3898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514600"/>
            <a:ext cx="3390900" cy="2190750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2a49306f0a409c"/>
          <a:stretch xmlns:a="http://schemas.openxmlformats.org/drawingml/2006/main"/>
        </p:blipFill>
        <p:spPr>
          <a:xfrm xmlns:a="http://schemas.openxmlformats.org/drawingml/2006/main">
            <a:off x="5319280" y="2590800"/>
            <a:ext cx="1667741" cy="2038350"/>
          </a:xfrm>
          <a:prstGeom xmlns:a="http://schemas.openxmlformats.org/drawingml/2006/main" prst="roundRect">
            <a:avLst>
              <a:gd name="adj" fmla="val 5607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25570B-B2BE-46D6-BEED-6C22A1AA3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514600"/>
            <a:ext cx="3390900" cy="2190750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711a57d93c475f"/>
          <a:stretch xmlns:a="http://schemas.openxmlformats.org/drawingml/2006/main"/>
        </p:blipFill>
        <p:spPr>
          <a:xfrm xmlns:a="http://schemas.openxmlformats.org/drawingml/2006/main">
            <a:off x="8248650" y="2597944"/>
            <a:ext cx="3238500" cy="2024063"/>
          </a:xfrm>
          <a:prstGeom xmlns:a="http://schemas.openxmlformats.org/drawingml/2006/main" prst="roundRect">
            <a:avLst>
              <a:gd name="adj" fmla="val 5607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5E7B1A-E0D0-47E7-A67C-390EE8F93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162550"/>
            <a:ext cx="161925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2EDFF"/>
          </a:solidFill>
          <a:ln xmlns:a="http://schemas.openxmlformats.org/drawingml/2006/main" w="9525">
            <a:solidFill>
              <a:srgbClr val="D8CDF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2D723E-1706-44B9-8BDD-2714FF793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286375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日本語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76F8F0-DB6E-42FC-85D5-535D18780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825" y="5162550"/>
            <a:ext cx="161925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E8FBFF"/>
          </a:solidFill>
          <a:ln xmlns:a="http://schemas.openxmlformats.org/drawingml/2006/main" w="9525">
            <a:solidFill>
              <a:srgbClr val="B8EEF0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A034B4-9310-4FB9-A347-2A941A436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825" y="5286375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简体中文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193EEA-9CE8-4108-A335-49E8974D5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5162550"/>
            <a:ext cx="161925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2EDFF"/>
          </a:solidFill>
          <a:ln xmlns:a="http://schemas.openxmlformats.org/drawingml/2006/main" w="9525">
            <a:solidFill>
              <a:srgbClr val="D8CDF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3F4AB2B-8BB3-4FB1-87D0-721EA9694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5286375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繁體中文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AB537E-63E5-4C1E-9ADE-81807C0DE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5162550"/>
            <a:ext cx="161925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E8FBFF"/>
          </a:solidFill>
          <a:ln xmlns:a="http://schemas.openxmlformats.org/drawingml/2006/main" w="9525">
            <a:solidFill>
              <a:srgbClr val="B8EEF0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EDC37FD-453B-459E-A2E7-628608062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5286375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>
                <a:solidFill>
                  <a:srgbClr val="151827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51827"/>
                </a:solidFill>
                <a:latin typeface="Aptos"/>
                <a:ea typeface="Aptos"/>
                <a:cs typeface="Aptos"/>
              </a:rPr>
              <a:t>English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7D9CB3-0C44-4498-A152-FD2667446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0CE7061-C4ED-4DB4-B80E-5A2E8D11F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61144569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8512157-B81D-4179-8A7F-31E778A59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BCDE8F-DF62-4741-8EF9-6E9F8FDD7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58126F-1DD5-4BC8-884F-D73415E2F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TECH / SECURITY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495EE1-5EF4-417E-AA54-23E25192A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現場運用に耐える技術基盤を前提にしている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23EE19-EE92-44EB-8811-942F86E25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PWA、リアルタイム通信、AIエンジン抽象化、端末管理まで、店舗導入に必要な層を押さえています。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E27A09-FAA0-4C04-864B-5AFD36D44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95550"/>
            <a:ext cx="581025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165FA2-EB8E-4074-A01D-BD455C6B8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9080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7357FF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7357FF"/>
                </a:solidFill>
                <a:latin typeface="MS Mincho"/>
                <a:ea typeface="MS Mincho"/>
                <a:cs typeface="MS Mincho"/>
              </a:rPr>
              <a:t>フロント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1A0D59-972B-4B39-BE8C-6E57C888B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581275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151827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151827"/>
                </a:solidFill>
                <a:latin typeface="Aptos"/>
                <a:ea typeface="Aptos"/>
                <a:cs typeface="Aptos"/>
              </a:rPr>
              <a:t>React 18 / Vite / Tailwind CSS / PWA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D0A0CC-8B49-42E0-8C01-B4AB0E0F9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86100"/>
            <a:ext cx="581025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5E90D3A-A677-4272-AF19-2D7D1ACEF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8135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7357FF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7357FF"/>
                </a:solidFill>
                <a:latin typeface="MS Mincho"/>
                <a:ea typeface="MS Mincho"/>
                <a:cs typeface="MS Mincho"/>
              </a:rPr>
              <a:t>バックエンド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AD8F4A-71FE-42FB-9444-7C9077CFB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171825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151827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151827"/>
                </a:solidFill>
                <a:latin typeface="Aptos"/>
                <a:ea typeface="Aptos"/>
                <a:cs typeface="Aptos"/>
              </a:rPr>
              <a:t>Node.js / Express / Prisma / PostgreSQL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170DEB5-4226-4CEC-B73C-F0F5C3C43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76650"/>
            <a:ext cx="581025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DACBE4-C664-45CB-9FCB-F2B18C3E9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7190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7357FF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7357FF"/>
                </a:solidFill>
                <a:latin typeface="MS Mincho"/>
                <a:ea typeface="MS Mincho"/>
                <a:cs typeface="MS Mincho"/>
              </a:rPr>
              <a:t>リアルタイム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24A7BA5-DC79-4940-8B14-F644B5D89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762375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Socket.IO による注文・会計・承認イベント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8F3C90-7C79-48A2-9D99-8D26BE321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67200"/>
            <a:ext cx="581025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86CDC0-ED44-443B-A324-9D9009DE3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36245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7357FF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7357FF"/>
                </a:solidFill>
                <a:latin typeface="MS Mincho"/>
                <a:ea typeface="MS Mincho"/>
                <a:cs typeface="MS Mincho"/>
              </a:rPr>
              <a:t>AI連携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2606B8-1F0D-4832-84A2-A36180F8E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352925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OpenAI / Anthropic / Ollama / Mock を切替可能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BEEF244-9403-4192-8BD2-5ED0D8CF2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857750"/>
            <a:ext cx="581025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1D94407-6E77-4AEA-B027-0356DA8B0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5300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7357FF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7357FF"/>
                </a:solidFill>
                <a:latin typeface="MS Mincho"/>
                <a:ea typeface="MS Mincho"/>
                <a:cs typeface="MS Mincho"/>
              </a:rPr>
              <a:t>運用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A5DDFF8-BE6E-46E4-A1E0-29351C93F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943475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Docker Compose / nginx / デバイス管理 / OTA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353D379-2149-4D07-8A17-4C6922D22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571750"/>
            <a:ext cx="3676650" cy="240030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517aa02c3c4d68"/>
          <a:stretch xmlns:a="http://schemas.openxmlformats.org/drawingml/2006/main"/>
        </p:blipFill>
        <p:spPr>
          <a:xfrm xmlns:a="http://schemas.openxmlformats.org/drawingml/2006/main">
            <a:off x="7239000" y="2670572"/>
            <a:ext cx="3524250" cy="2202656"/>
          </a:xfrm>
          <a:prstGeom xmlns:a="http://schemas.openxmlformats.org/drawingml/2006/main" prst="roundRect">
            <a:avLst>
              <a:gd name="adj" fmla="val 5085"/>
            </a:avLst>
          </a:prstGeom>
        </p:spPr>
      </p:pic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221C519-DC0F-4022-B7E7-9DFB82704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5048250"/>
            <a:ext cx="2628900" cy="971550"/>
          </a:xfrm>
          <a:prstGeom xmlns:a="http://schemas.openxmlformats.org/drawingml/2006/main" prst="roundRect">
            <a:avLst>
              <a:gd name="adj" fmla="val 156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65361aba2d4241"/>
          <a:srcRect xmlns:a="http://schemas.openxmlformats.org/drawingml/2006/main" l="0" t="23538" r="0" b="2353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0500" y="5124450"/>
            <a:ext cx="2476500" cy="819150"/>
          </a:xfrm>
          <a:prstGeom xmlns:a="http://schemas.openxmlformats.org/drawingml/2006/main" prst="roundRect">
            <a:avLst>
              <a:gd name="adj" fmla="val 13953"/>
            </a:avLst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F51370C-A6A1-451E-849A-E6A3541D7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461AD9A-6976-4CB4-889A-DEB86D9A7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258064574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358E31F-2E32-4B34-ACE2-273930A00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993AD0-1160-4CF4-A333-E1FA4E28B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FB94E6-81A6-42C5-8FCF-8877EFB9E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EXPECTED IMPACT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3D4764-0FCE-401B-9B7C-FC950628A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8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28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導入効果は、接客時間とバックヤード入力を同時に削る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E81F7F-150A-4D19-9DD2-313ABED00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注文前の説明、外国語対応、入庫転記をAIに寄せることで、スタッフは料理と接客品質に集中できます。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3EF0E0-BD73-4B02-84CF-B13CE35E6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62250"/>
            <a:ext cx="3143250" cy="1504950"/>
          </a:xfrm>
          <a:prstGeom xmlns:a="http://schemas.openxmlformats.org/drawingml/2006/main" prst="roundRect">
            <a:avLst>
              <a:gd name="adj" fmla="val 101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1A424A-F4E9-4A25-9D0C-EE7CA204D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009900"/>
            <a:ext cx="2647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7357FF"/>
                </a:solidFill>
                <a:latin typeface="MS Mincho"/>
                <a:ea typeface="MS Mincho"/>
                <a:cs typeface="MS Mincho"/>
              </a:defRPr>
            </a:pPr>
            <a:r>
              <a:rPr sz="3150" b="1">
                <a:solidFill>
                  <a:srgbClr val="7357FF"/>
                </a:solidFill>
                <a:latin typeface="MS Mincho"/>
                <a:ea typeface="MS Mincho"/>
                <a:cs typeface="MS Mincho"/>
              </a:rPr>
              <a:t>30分→30秒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9EB946-9660-46E9-9889-6E3BD6737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524250"/>
            <a:ext cx="2609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AI-OCR入庫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07BB0C-9D3E-4E64-BE67-8E17DD466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82905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納品書転記の目安を大幅短縮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CA6CB3-1D7B-41CE-83A8-F53D14A8B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762250"/>
            <a:ext cx="3143250" cy="1504950"/>
          </a:xfrm>
          <a:prstGeom xmlns:a="http://schemas.openxmlformats.org/drawingml/2006/main" prst="roundRect">
            <a:avLst>
              <a:gd name="adj" fmla="val 101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7C6A92-5F6D-4207-851C-4CA8F6A07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009900"/>
            <a:ext cx="2647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00A6A6"/>
                </a:solidFill>
                <a:latin typeface="MS Mincho"/>
                <a:ea typeface="MS Mincho"/>
                <a:cs typeface="MS Mincho"/>
              </a:defRPr>
            </a:pPr>
            <a:r>
              <a:rPr sz="3150" b="1">
                <a:solidFill>
                  <a:srgbClr val="00A6A6"/>
                </a:solidFill>
                <a:latin typeface="MS Mincho"/>
                <a:ea typeface="MS Mincho"/>
                <a:cs typeface="MS Mincho"/>
              </a:rPr>
              <a:t>4言語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FDE609-6924-4BCB-821F-3D9194FBB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524250"/>
            <a:ext cx="2609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対応言語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63A93E-5AE8-4C2A-AE4B-28A29CF3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2905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日・简・繁・英で顧客案内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11E720-6584-4797-BEF6-DD32F0A4B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62250"/>
            <a:ext cx="3143250" cy="1504950"/>
          </a:xfrm>
          <a:prstGeom xmlns:a="http://schemas.openxmlformats.org/drawingml/2006/main" prst="roundRect">
            <a:avLst>
              <a:gd name="adj" fmla="val 101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CDFB97-632D-4F3F-AA12-DDB1AB647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009900"/>
            <a:ext cx="2647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FF7A45"/>
                </a:solidFill>
                <a:latin typeface="MS Mincho"/>
                <a:ea typeface="MS Mincho"/>
                <a:cs typeface="MS Mincho"/>
              </a:defRPr>
            </a:pPr>
            <a:r>
              <a:rPr sz="3150" b="1">
                <a:solidFill>
                  <a:srgbClr val="FF7A45"/>
                </a:solidFill>
                <a:latin typeface="MS Mincho"/>
                <a:ea typeface="MS Mincho"/>
                <a:cs typeface="MS Mincho"/>
              </a:rPr>
              <a:t>リアルタイム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A433D5-EE89-4DBB-8E32-599433E02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524250"/>
            <a:ext cx="2609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注文連携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3BEFA2-67F0-4E1D-B153-3FF23CC7E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82905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顧客端・厨房・会計が同期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E3017C-CAFC-4E3C-B85A-D0964A69E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857750"/>
            <a:ext cx="9525000" cy="8382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9366268-2CAB-403D-965F-53363B9C1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95875"/>
            <a:ext cx="8915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16000"/>
              </a:lnSpc>
              <a:buNone/>
              <a:defRPr sz="18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8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店員の「説明待ち」と事務の「入力待ち」を減らし、ピークタイムの回転と営業後作業の両方を改善します。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71CCA0-843D-4090-8B73-359EE7BF0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161255-B37F-412D-B8E2-70C1D4748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868784000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80C611B-C36F-4D46-B982-EDE0DE932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82E883-E8BD-4A9E-BB85-EF2A421EE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2B1EE9-3AD8-4F04-A227-710A29A41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START SMALL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D121E0-D8B5-49D5-A00B-515F14847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191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62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262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まずはオイシイ新宿店の一連業務から小さく始められる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8AAEE9-CF60-488A-B984-EDF76F199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導入は注文端末から、運用が固まったら厨房・会計・入庫・BIへ広げられます。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383318-CA05-4024-B5C5-5E8C11E03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43200"/>
            <a:ext cx="3333750" cy="16764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3B99B3-7967-4C72-8B93-71BCC1980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71800"/>
            <a:ext cx="400050" cy="400050"/>
          </a:xfrm>
          <a:prstGeom xmlns:a="http://schemas.openxmlformats.org/drawingml/2006/main" prst="ellipse">
            <a:avLst/>
          </a:prstGeom>
          <a:gradFill xmlns:a="http://schemas.openxmlformats.org/drawingml/2006/main">
            <a:gsLst>
              <a:gs pos="0">
                <a:srgbClr val="7357FF"/>
              </a:gs>
              <a:gs pos="100000">
                <a:srgbClr val="00A6A6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2C80F5-E328-4E9E-AC81-81A47EBDB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384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45BEE2-A222-4149-80CE-0E5404A1D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971800"/>
            <a:ext cx="2305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AIメニューを公開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40B529E-34F5-46E0-94B9-0219FCA01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371850"/>
            <a:ext cx="23050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275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QR / タブレットで通常注文とAI音声接客を開始。多言語案内を同時に標準化します。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6C6100B-A8F5-4829-8552-1D12F8B21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743200"/>
            <a:ext cx="3333750" cy="16764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6D8354-FE9A-486D-9D8D-0EBD26AD1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971800"/>
            <a:ext cx="400050" cy="400050"/>
          </a:xfrm>
          <a:prstGeom xmlns:a="http://schemas.openxmlformats.org/drawingml/2006/main" prst="ellipse">
            <a:avLst/>
          </a:prstGeom>
          <a:gradFill xmlns:a="http://schemas.openxmlformats.org/drawingml/2006/main">
            <a:gsLst>
              <a:gs pos="0">
                <a:srgbClr val="7357FF"/>
              </a:gs>
              <a:gs pos="100000">
                <a:srgbClr val="00A6A6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0E7F7A-987A-489C-BD4F-FDDB666AA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0384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8B48BA4-F87C-4333-B547-A2E48CE46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71800"/>
            <a:ext cx="2305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厨房・会計へ連携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26C4A1-ECFC-4F8D-9A4D-E8384E068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371850"/>
            <a:ext cx="23050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275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受注管理、厨房管理、KDS、会計確認をつなぎ、注文後のオペレーションを安定させます。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673147-9FF5-4692-968A-A1858A5E6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743200"/>
            <a:ext cx="3333750" cy="16764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4AFA24-79D0-485D-8305-6EA2648FD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971800"/>
            <a:ext cx="400050" cy="400050"/>
          </a:xfrm>
          <a:prstGeom xmlns:a="http://schemas.openxmlformats.org/drawingml/2006/main" prst="ellipse">
            <a:avLst/>
          </a:prstGeom>
          <a:gradFill xmlns:a="http://schemas.openxmlformats.org/drawingml/2006/main">
            <a:gsLst>
              <a:gs pos="0">
                <a:srgbClr val="7357FF"/>
              </a:gs>
              <a:gs pos="100000">
                <a:srgbClr val="00A6A6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8C867F-C82D-41CB-9D78-3E08A4880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384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1AB908C-B4A7-444B-B2B6-9F2DEA7AA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971800"/>
            <a:ext cx="2305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入庫・BIへ拡張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4C52F19-1A46-45DF-9C74-AB3046B20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371850"/>
            <a:ext cx="23050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275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AI-OCR入庫、在庫、月次レポート、法人請求を加え、店舗全体のデータ化を進めます。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7D21A97-E3E5-4F81-A933-DDD48DB0A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924425"/>
            <a:ext cx="215265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21f6161ea84a84"/>
          <a:srcRect xmlns:a="http://schemas.openxmlformats.org/drawingml/2006/main" l="0" t="16476" r="0" b="1647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676400" y="5000625"/>
            <a:ext cx="2000250" cy="838200"/>
          </a:xfrm>
          <a:prstGeom xmlns:a="http://schemas.openxmlformats.org/drawingml/2006/main" prst="roundRect">
            <a:avLst>
              <a:gd name="adj" fmla="val 13636"/>
            </a:avLst>
          </a:prstGeom>
        </p:spPr>
      </p:pic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C82CBD-1797-46BE-A8B4-2F630EDE6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924425"/>
            <a:ext cx="215265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3f769aee814032"/>
          <a:srcRect xmlns:a="http://schemas.openxmlformats.org/drawingml/2006/main" l="0" t="16476" r="0" b="1647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24450" y="5000625"/>
            <a:ext cx="2000250" cy="838200"/>
          </a:xfrm>
          <a:prstGeom xmlns:a="http://schemas.openxmlformats.org/drawingml/2006/main" prst="roundRect">
            <a:avLst>
              <a:gd name="adj" fmla="val 13636"/>
            </a:avLst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B6FE7CF-6BA6-4A27-96F4-9717DCB59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924425"/>
            <a:ext cx="215265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9660a5f6974ee2"/>
          <a:srcRect xmlns:a="http://schemas.openxmlformats.org/drawingml/2006/main" l="0" t="16476" r="0" b="1647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572500" y="5000625"/>
            <a:ext cx="2000250" cy="838200"/>
          </a:xfrm>
          <a:prstGeom xmlns:a="http://schemas.openxmlformats.org/drawingml/2006/main" prst="roundRect">
            <a:avLst>
              <a:gd name="adj" fmla="val 13636"/>
            </a:avLst>
          </a:prstGeom>
        </p:spPr>
      </p:pic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5D91332-BC70-4A7F-B7A4-59E7D1534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31B6895-EF91-4CDA-9D20-A52A0040C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957397274"/>
      </p:ext>
    </p:extLst>
  </p:cSld>
</p:sld>
</file>

<file path=ppt/slides/slide16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151827"/>
            </a:gs>
            <a:gs pos="45000">
              <a:srgbClr val="352161"/>
            </a:gs>
            <a:gs pos="100000">
              <a:srgbClr val="064E55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0d16134e5840f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01000" y="1047750"/>
            <a:ext cx="2952750" cy="2952750"/>
          </a:xfrm>
          <a:prstGeom xmlns:a="http://schemas.openxmlformats.org/drawingml/2006/main" prst="roundRect">
            <a:avLst>
              <a:gd name="adj" fmla="val 7742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E0F147-AB41-4D8E-B3F0-0AF61079A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466850"/>
            <a:ext cx="6286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4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EF530F-ACCF-4AD0-98E7-242ADB5B0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24100"/>
            <a:ext cx="6381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>
                <a:solidFill>
                  <a:srgbClr val="E8DFFF"/>
                </a:solidFill>
                <a:latin typeface="MS Mincho"/>
                <a:ea typeface="MS Mincho"/>
                <a:cs typeface="MS Mincho"/>
              </a:defRPr>
            </a:pPr>
            <a:r>
              <a:rPr sz="1950" b="1">
                <a:solidFill>
                  <a:srgbClr val="E8DFFF"/>
                </a:solidFill>
                <a:latin typeface="MS Mincho"/>
                <a:ea typeface="MS Mincho"/>
                <a:cs typeface="MS Mincho"/>
              </a:rPr>
              <a:t>飲食店向けAI音声接客アシスタント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465D9D-D882-4C5B-A6E1-55004CAAA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38500"/>
            <a:ext cx="647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75" b="1">
                <a:solidFill>
                  <a:srgbClr val="FFFFFF"/>
                </a:solidFill>
                <a:latin typeface="MS Mincho"/>
                <a:ea typeface="MS Mincho"/>
                <a:cs typeface="MS Mincho"/>
              </a:defRPr>
            </a:pPr>
            <a:r>
              <a:rPr sz="2775" b="1">
                <a:solidFill>
                  <a:srgbClr val="FFFFFF"/>
                </a:solidFill>
                <a:latin typeface="MS Mincho"/>
                <a:ea typeface="MS Mincho"/>
                <a:cs typeface="MS Mincho"/>
              </a:rPr>
              <a:t>会話するメニューから、注文・厨房・会計・入庫・経営管理まで。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0948C8-3938-4FA3-A289-CF0D40093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19650"/>
            <a:ext cx="5334000" cy="666750"/>
          </a:xfrm>
          <a:prstGeom xmlns:a="http://schemas.openxmlformats.org/drawingml/2006/main" prst="roundRect">
            <a:avLst>
              <a:gd name="adj" fmla="val 22857"/>
            </a:avLst>
          </a:prstGeom>
          <a:gradFill xmlns:a="http://schemas.openxmlformats.org/drawingml/2006/main">
            <a:gsLst>
              <a:gs pos="0">
                <a:srgbClr val="7357FF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48C25C-01F6-426B-A1D0-54F3F52C4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000625"/>
            <a:ext cx="4838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>
                <a:solidFill>
                  <a:srgbClr val="FFFFFF"/>
                </a:solidFill>
                <a:latin typeface="MS Mincho"/>
                <a:ea typeface="MS Mincho"/>
                <a:cs typeface="MS Mincho"/>
              </a:defRPr>
            </a:pPr>
            <a:r>
              <a:rPr sz="1950" b="1">
                <a:solidFill>
                  <a:srgbClr val="FFFFFF"/>
                </a:solidFill>
                <a:latin typeface="MS Mincho"/>
                <a:ea typeface="MS Mincho"/>
                <a:cs typeface="MS Mincho"/>
              </a:rPr>
              <a:t>デモ・導入相談受付中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99AA30-F0A8-498A-B151-B9793A9BD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60007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C8F8F2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C8F8F2"/>
                </a:solidFill>
                <a:latin typeface="MS Mincho"/>
                <a:ea typeface="MS Mincho"/>
                <a:cs typeface="MS Mincho"/>
              </a:rPr>
              <a:t>東田AI株式会社</a:t>
            </a:r>
          </a:p>
        </p:txBody>
      </p:sp>
    </p:spTree>
    <p:extLst>
      <p:ext uri="{BB962C8B-B14F-4D97-AF65-F5344CB8AC3E}">
        <p14:creationId xmlns:p14="http://schemas.microsoft.com/office/powerpoint/2010/main" val="1720304606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112D5A6-68C4-4CB7-BEE4-C10C461EC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3A48E3-8084-4C73-B959-02411752E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C5BC70-2C54-4DDF-A059-AF7372F11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WHY NOW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F8CF51-3BED-4CAA-9A1C-08106793C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8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28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人手不足の現場では、注文より「説明」が詰まりやすい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03BD6B-7580-49AE-8AFB-B6C575347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メニュー説明、外国語対応、入庫入力、会計確認が、ピークタイムの接客余力を削ります。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1FB15C-26C3-429A-A511-99BF0361B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14625"/>
            <a:ext cx="6686550" cy="8382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07E8CF-2DFA-4137-A51D-9795EC52A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14625"/>
            <a:ext cx="76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FD6753-1D78-44CA-8BC0-7240BA4A1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8765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72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注文前の相談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A67B31-2BBC-4117-90BF-CF65FD605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886075"/>
            <a:ext cx="390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3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3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おすすめ・辛さ・アレルギー・飲み放題など、店員が毎回説明する質問が多い。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CDD3A8-A6B9-47DF-BB9B-B585C8A78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38575"/>
            <a:ext cx="6686550" cy="8382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468F3F-6053-4635-A958-C01E540B2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38575"/>
            <a:ext cx="76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AB59E7-C741-4B7D-9974-B77BA6818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0005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72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多言語の壁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E23276-615B-49BE-A492-572035DC0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4010025"/>
            <a:ext cx="390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3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3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日・中・英・繁体字の案内品質を、全スタッフで揃えるのは難しい。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DEEFCA-5CE4-4A5A-B88C-78A983352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62525"/>
            <a:ext cx="6686550" cy="8382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7D890B-FCA7-4A51-AA83-3197CDB9A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62525"/>
            <a:ext cx="76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930D33-CFF6-4FE8-A960-182168C47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1244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72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バックヤード入力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556606-D300-401C-9D4B-44EDF025D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5133975"/>
            <a:ext cx="390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3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3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納品書の転記、在庫反映、請求確認が営業後の残業になりやすい。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424FDC-9B56-45FC-B04C-D70D117B9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543175"/>
            <a:ext cx="3105150" cy="2019300"/>
          </a:xfrm>
          <a:prstGeom xmlns:a="http://schemas.openxmlformats.org/drawingml/2006/main" prst="roundRect">
            <a:avLst>
              <a:gd name="adj" fmla="val 75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38289131d1445f"/>
          <a:stretch xmlns:a="http://schemas.openxmlformats.org/drawingml/2006/main"/>
        </p:blipFill>
        <p:spPr>
          <a:xfrm xmlns:a="http://schemas.openxmlformats.org/drawingml/2006/main">
            <a:off x="8191500" y="2630091"/>
            <a:ext cx="2952750" cy="1845469"/>
          </a:xfrm>
          <a:prstGeom xmlns:a="http://schemas.openxmlformats.org/drawingml/2006/main" prst="roundRect">
            <a:avLst>
              <a:gd name="adj" fmla="val 6122"/>
            </a:avLst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D60F5DF-D999-45D7-81BF-892184807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705350"/>
            <a:ext cx="2724150" cy="1581150"/>
          </a:xfrm>
          <a:prstGeom xmlns:a="http://schemas.openxmlformats.org/drawingml/2006/main" prst="roundRect">
            <a:avLst>
              <a:gd name="adj" fmla="val 963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c3b18787f84f73"/>
          <a:stretch xmlns:a="http://schemas.openxmlformats.org/drawingml/2006/main"/>
        </p:blipFill>
        <p:spPr>
          <a:xfrm xmlns:a="http://schemas.openxmlformats.org/drawingml/2006/main">
            <a:off x="8524875" y="4781550"/>
            <a:ext cx="2286000" cy="1428750"/>
          </a:xfrm>
          <a:prstGeom xmlns:a="http://schemas.openxmlformats.org/drawingml/2006/main" prst="roundRect">
            <a:avLst>
              <a:gd name="adj" fmla="val 8000"/>
            </a:avLst>
          </a:prstGeom>
        </p:spPr>
      </p:pic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CFCD68B-AEB3-4E09-B83A-C1E2A0B91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7CB3F3D-C08A-40A2-BBFB-71D512E9A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23932499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84F9420-EED6-467D-93F2-684B1E5D9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6C98AF-0917-4D10-B222-04B09724A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17196B-BE57-4205-9E28-99906D9EE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PRODUCT OVERVIEW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8802EC-645B-46C5-ADAB-E5BE44327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UMAi Voice は接客と運営を一つにつなぐ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E8A5C4-6446-4280-9743-E501AD62C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顧客端末、店舗オペレーション、経営管理を同じデータで連動させる飲食店向けAI基盤です。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5568EA-8743-4D6D-B960-36A7F40C6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67000"/>
            <a:ext cx="314325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302226-EABB-4B68-B488-C484E0511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14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5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3A23F7-0BE4-44E6-AC1B-0C67B75A2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0990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850D2C-C637-474D-B288-C633C79F8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9718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9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顧客体験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7491C1-0A5F-44BA-8FC7-C87B06ED0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638550"/>
            <a:ext cx="2571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QR / 店頭タブレット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AIおすすめ・音声注文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通常注文 / 食べ放題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819AAD-1327-4C5F-AB20-DE4542382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524250"/>
            <a:ext cx="457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7F8960-94F8-4018-99B4-CDBE88BEF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667000"/>
            <a:ext cx="314325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47C0AA-A304-4902-BAA9-17729A13A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914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366A85-5EDC-4A1B-88AB-9412C266D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00990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5828CC-69AA-4A67-A5A6-1A2542F48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9718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9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店舗運営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D7FED6-C02E-44B7-BCE0-55F0A816D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638550"/>
            <a:ext cx="2571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受注管理・厨房・KDS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会計確認・スマート決済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在庫・発注・AI-OCR入庫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BEF5C1-A11D-4222-B90B-5173585C9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24250"/>
            <a:ext cx="457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409F32-F58A-48CB-8105-95678232E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667000"/>
            <a:ext cx="314325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AAEDF5-08F6-4F9C-9637-3C8265C41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914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7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754F26-115F-4717-B24D-ECA61FD55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00990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A79523B-BB05-4B99-A84B-904FB2D2B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9718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9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経営管理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1A122D1-AB3D-4F5B-ABAC-FE5C46B8D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638550"/>
            <a:ext cx="2571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BIレポート・月次分析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法人受発注・請求回収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65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多店舗・会員・デバイス管理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FE1562E-A6FA-4F09-896E-4D74BEB51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4292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7357FF"/>
                </a:solidFill>
                <a:latin typeface="MS Mincho"/>
                <a:ea typeface="MS Mincho"/>
                <a:cs typeface="MS Mincho"/>
              </a:defRPr>
            </a:pPr>
            <a:r>
              <a:rPr sz="1725" b="1">
                <a:solidFill>
                  <a:srgbClr val="7357FF"/>
                </a:solidFill>
                <a:latin typeface="MS Mincho"/>
                <a:ea typeface="MS Mincho"/>
                <a:cs typeface="MS Mincho"/>
              </a:rPr>
              <a:t>2つのAI亮点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51AB966-F5F6-4C63-8DD7-4D34D3D4E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49592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27E4FBF-2929-47A3-8E98-F562AE122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429250"/>
            <a:ext cx="7543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音声AI接客：聞かれる前提のメニューへ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7EF1302-EEF7-4BBC-BBD7-CBCE5D880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8578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690C282-A1CB-472B-890D-59C90883F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791200"/>
            <a:ext cx="7543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AI-OCR入庫：紙の納品書をそのまま在庫へ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88A5E76-F24E-4E6D-8F51-8824A1383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7A7E3DE-7ACD-49AA-A9A8-F516AECD4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6672016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BD7CA34-3610-4FF7-A1F8-031DAA978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A7B0D4-8103-47AB-8FC6-0B8D11F2E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0077B3-3999-45D3-9D97-84F38F120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AI HIGHLIGHT 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8D33D2-08CA-41AE-BC74-EC252AB43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音声AI接客は、店員に聞く体験を画面に置き換える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9CF2CA-3149-4FC1-978C-02E164C46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顧客は声で相談し、AIがメニュー理解・おすすめ・注文確認まで支援します。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3A482B-D0E8-431C-B160-87EB00485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00300"/>
            <a:ext cx="5105400" cy="3257550"/>
          </a:xfrm>
          <a:prstGeom xmlns:a="http://schemas.openxmlformats.org/drawingml/2006/main" prst="roundRect">
            <a:avLst>
              <a:gd name="adj" fmla="val 46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2ea517737e4bcb"/>
          <a:stretch xmlns:a="http://schemas.openxmlformats.org/drawingml/2006/main"/>
        </p:blipFill>
        <p:spPr>
          <a:xfrm xmlns:a="http://schemas.openxmlformats.org/drawingml/2006/main">
            <a:off x="704850" y="2481263"/>
            <a:ext cx="4953000" cy="3095625"/>
          </a:xfrm>
          <a:prstGeom xmlns:a="http://schemas.openxmlformats.org/drawingml/2006/main" prst="roundRect">
            <a:avLst>
              <a:gd name="adj" fmla="val 3681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A93E4E-460E-4AAB-B9C8-E6CE1CC5C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400300"/>
            <a:ext cx="5105400" cy="3257550"/>
          </a:xfrm>
          <a:prstGeom xmlns:a="http://schemas.openxmlformats.org/drawingml/2006/main" prst="roundRect">
            <a:avLst>
              <a:gd name="adj" fmla="val 46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cf68f5bb864d6d"/>
          <a:stretch xmlns:a="http://schemas.openxmlformats.org/drawingml/2006/main"/>
        </p:blipFill>
        <p:spPr>
          <a:xfrm xmlns:a="http://schemas.openxmlformats.org/drawingml/2006/main">
            <a:off x="6134100" y="2481263"/>
            <a:ext cx="4953000" cy="3095625"/>
          </a:xfrm>
          <a:prstGeom xmlns:a="http://schemas.openxmlformats.org/drawingml/2006/main" prst="roundRect">
            <a:avLst>
              <a:gd name="adj" fmla="val 3681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C41FA1-FF0C-43CF-B08A-A4898CEAE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15000"/>
            <a:ext cx="101346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4F1FF"/>
          </a:solidFill>
          <a:ln xmlns:a="http://schemas.openxmlformats.org/drawingml/2006/main" w="9525">
            <a:solidFill>
              <a:srgbClr val="D7CCF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8BA57F-5DF0-47E8-9054-A23446BDB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810250"/>
            <a:ext cx="965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おすすめ相談、菜品検索、数量指定、TTS読み上げまでを自然な会話で扱えます。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3C967B-AB40-487D-95EC-9144AA406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728DB4-F243-4701-A199-B29205C54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45508420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E8AB92B-63B5-43F3-8B57-CFC36A540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4CCC0D-EF55-4A1D-93AB-373D21EAC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13115A-5C89-44DD-8FC4-EC38844A1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AI HIGHLIGHT 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4097F7-F51D-4CFB-B3A1-CB0C303F7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AI-OCR入庫は、納品書入力を確認作業に変える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E561FD-E01F-48AB-8BA5-5D33C3678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紙の納品書を読み取り、品目・数量・単価を既存在庫へマッチングします。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12C0D1-6224-44E6-B65C-9077076AB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47925"/>
            <a:ext cx="5295900" cy="3371850"/>
          </a:xfrm>
          <a:prstGeom xmlns:a="http://schemas.openxmlformats.org/drawingml/2006/main" prst="roundRect">
            <a:avLst>
              <a:gd name="adj" fmla="val 452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ff52a758e64d60"/>
          <a:stretch xmlns:a="http://schemas.openxmlformats.org/drawingml/2006/main"/>
        </p:blipFill>
        <p:spPr>
          <a:xfrm xmlns:a="http://schemas.openxmlformats.org/drawingml/2006/main">
            <a:off x="685800" y="2526506"/>
            <a:ext cx="5143500" cy="3214688"/>
          </a:xfrm>
          <a:prstGeom xmlns:a="http://schemas.openxmlformats.org/drawingml/2006/main" prst="roundRect">
            <a:avLst>
              <a:gd name="adj" fmla="val 3550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6C0D80-A8B0-4CFC-A372-46E7B7A00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447925"/>
            <a:ext cx="4914900" cy="3371850"/>
          </a:xfrm>
          <a:prstGeom xmlns:a="http://schemas.openxmlformats.org/drawingml/2006/main" prst="roundRect">
            <a:avLst>
              <a:gd name="adj" fmla="val 452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76bf51d9d043cf"/>
          <a:stretch xmlns:a="http://schemas.openxmlformats.org/drawingml/2006/main"/>
        </p:blipFill>
        <p:spPr>
          <a:xfrm xmlns:a="http://schemas.openxmlformats.org/drawingml/2006/main">
            <a:off x="6305550" y="2645569"/>
            <a:ext cx="4762500" cy="2976563"/>
          </a:xfrm>
          <a:prstGeom xmlns:a="http://schemas.openxmlformats.org/drawingml/2006/main" prst="roundRect">
            <a:avLst>
              <a:gd name="adj" fmla="val 3550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45A841-BCAA-4798-B549-E50DE3814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886450"/>
            <a:ext cx="9525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BFD63B-D207-4E65-96AC-6636B83A6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6019800"/>
            <a:ext cx="9029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6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目安：入庫30分 → 30秒　|　読取：品目・数量・単価　|　在庫：一括反映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6C7808-1A4C-46E1-8161-99423E607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45FE61-2511-423A-AC20-95D22B2D0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026192164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E9E5E96-E2B6-4C7A-A0CF-1569BD533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3547C8-0AA6-4F70-A699-4FA7A9E4F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5F3C73-143D-4D90-AEE8-FCB8DDF0C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CUSTOMER FLOW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1D004D-7EF8-4DC6-B43F-5101F4931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顧客はQRから注文完了まで迷わず進める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4DE1E4-D57C-4F1C-9396-96127655D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ウェルカム、人数確認、AIおすすめ、カート、注文完了、会計リクエストまでが一本の流れです。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8EAC9F-EFCD-4D63-B30C-59FC2EFA7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0"/>
            <a:ext cx="1714500" cy="11430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13dd897fd94fb0"/>
          <a:srcRect xmlns:a="http://schemas.openxmlformats.org/drawingml/2006/main" l="721" t="0" r="72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8650" y="2743200"/>
            <a:ext cx="1562100" cy="990600"/>
          </a:xfrm>
          <a:prstGeom xmlns:a="http://schemas.openxmlformats.org/drawingml/2006/main" prst="roundRect">
            <a:avLst>
              <a:gd name="adj" fmla="val 11538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AE3382-3A91-4D32-9C35-ABF10A848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43350"/>
            <a:ext cx="1562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入店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92378B-4756-4816-9653-59C6D0E9D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1225" y="3076575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FB12CD-74A6-4E3C-B805-589C19FD4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667000"/>
            <a:ext cx="1714500" cy="11430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da41da5ae5400a"/>
          <a:srcRect xmlns:a="http://schemas.openxmlformats.org/drawingml/2006/main" l="721" t="0" r="72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476500" y="2743200"/>
            <a:ext cx="1562100" cy="990600"/>
          </a:xfrm>
          <a:prstGeom xmlns:a="http://schemas.openxmlformats.org/drawingml/2006/main" prst="roundRect">
            <a:avLst>
              <a:gd name="adj" fmla="val 11538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E46E5D-635A-4EE8-B96C-E065255F9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943350"/>
            <a:ext cx="1562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人数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5CEBD2-AEE5-4185-81C8-A85464275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3076575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83B62E-8AC1-465F-9BE6-BF920CDF4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667000"/>
            <a:ext cx="1714500" cy="11430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410301651d4902"/>
          <a:srcRect xmlns:a="http://schemas.openxmlformats.org/drawingml/2006/main" l="721" t="0" r="72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24350" y="2743200"/>
            <a:ext cx="1562100" cy="990600"/>
          </a:xfrm>
          <a:prstGeom xmlns:a="http://schemas.openxmlformats.org/drawingml/2006/main" prst="roundRect">
            <a:avLst>
              <a:gd name="adj" fmla="val 11538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BF3F8F-71D6-46E4-A9DE-52364A9B3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943350"/>
            <a:ext cx="1562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おすすめ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0F7C6F-53C5-46AF-9138-F4FFDA62E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3076575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1CB02B-39C9-4314-891B-339912201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67000"/>
            <a:ext cx="1714500" cy="11430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100c47a6df4c77"/>
          <a:srcRect xmlns:a="http://schemas.openxmlformats.org/drawingml/2006/main" l="721" t="0" r="72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2743200"/>
            <a:ext cx="1562100" cy="990600"/>
          </a:xfrm>
          <a:prstGeom xmlns:a="http://schemas.openxmlformats.org/drawingml/2006/main" prst="roundRect">
            <a:avLst>
              <a:gd name="adj" fmla="val 11538"/>
            </a:avLst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F2448F0-D94C-489F-9CAA-0F989A4B9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943350"/>
            <a:ext cx="1562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カート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A41350-25CC-4135-BDB2-5C8930D89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4775" y="3076575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9086E0E-5552-4687-8F60-D3D2544E8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667000"/>
            <a:ext cx="1714500" cy="11430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cca32ded0c47c1"/>
          <a:srcRect xmlns:a="http://schemas.openxmlformats.org/drawingml/2006/main" l="721" t="0" r="72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20050" y="2743200"/>
            <a:ext cx="1562100" cy="990600"/>
          </a:xfrm>
          <a:prstGeom xmlns:a="http://schemas.openxmlformats.org/drawingml/2006/main" prst="roundRect">
            <a:avLst>
              <a:gd name="adj" fmla="val 11538"/>
            </a:avLst>
          </a:prstGeom>
        </p:spPr>
      </p:pic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5745BA-AE06-4500-82EE-65755A5A3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943350"/>
            <a:ext cx="1562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注文完了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E42B06A-09B8-4ADF-8F7A-1E4C29A77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3076575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2FF809E-FC8B-4FB6-90A7-015ABC919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2667000"/>
            <a:ext cx="1714500" cy="11430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3401796ba643a3"/>
          <a:srcRect xmlns:a="http://schemas.openxmlformats.org/drawingml/2006/main" l="721" t="0" r="72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867900" y="2743200"/>
            <a:ext cx="1562100" cy="990600"/>
          </a:xfrm>
          <a:prstGeom xmlns:a="http://schemas.openxmlformats.org/drawingml/2006/main" prst="roundRect">
            <a:avLst>
              <a:gd name="adj" fmla="val 11538"/>
            </a:avLst>
          </a:prstGeom>
        </p:spPr>
      </p:pic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C023A80-2586-41CC-A5D1-FFDC73AD2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3943350"/>
            <a:ext cx="1562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会計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817653B-A75C-42F0-ABF7-4E432C5AE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62500"/>
            <a:ext cx="97155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4287AF2-AEF6-4BA8-8263-01C549FEC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0577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85D679E-F1E5-4410-ABD3-E621B7422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991100"/>
            <a:ext cx="830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免安装のPWA / テーブルQR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1FCE2DB-4438-4297-8C52-A5661BADC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244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04E3941-8556-4244-A54C-B8EF7D761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257800"/>
            <a:ext cx="830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AIおすすめと通常カテゴリを併用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6288FDE-C6BC-451B-8471-F726EFB71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5911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20EA9BA-F7E4-458F-A497-C90495C51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524500"/>
            <a:ext cx="830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35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追加注文と会計请求まで同じ画面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D59CAAA-61CE-4212-87C2-9632FB3F3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83BECD3-75C7-46DF-AB25-6F4C48888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9483614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2B03A04-4820-445C-8824-E754D6FA2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4B8AC4-BCED-4DAA-9049-B350D7776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B30844-54AE-45C1-9F32-959A15132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BUFFET MODE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166589-55D5-42C2-AC6D-7EBA9AAEE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食べ放題も、開桌承認から追加料金まで自動で扱える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F56691-35E7-4E26-B858-D81D909D3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套餐・飲み放題・残り時間・プラン内/追加料金を、顧客端と店舗側で同期します。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6985C6-8EEA-48E7-AE9D-2AE75E622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09850"/>
            <a:ext cx="2419350" cy="156210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ac97dacd4343e2"/>
          <a:stretch xmlns:a="http://schemas.openxmlformats.org/drawingml/2006/main"/>
        </p:blipFill>
        <p:spPr>
          <a:xfrm xmlns:a="http://schemas.openxmlformats.org/drawingml/2006/main">
            <a:off x="710565" y="2686050"/>
            <a:ext cx="2255520" cy="1409700"/>
          </a:xfrm>
          <a:prstGeom xmlns:a="http://schemas.openxmlformats.org/drawingml/2006/main" prst="roundRect">
            <a:avLst>
              <a:gd name="adj" fmla="val 8108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0B3B4E-6E96-4329-A282-81B1A8504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243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42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プラン選択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5D4133-F935-46CF-8267-2E8732A24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609850"/>
            <a:ext cx="2419350" cy="156210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aad998ea9e4ec6"/>
          <a:stretch xmlns:a="http://schemas.openxmlformats.org/drawingml/2006/main"/>
        </p:blipFill>
        <p:spPr>
          <a:xfrm xmlns:a="http://schemas.openxmlformats.org/drawingml/2006/main">
            <a:off x="3453765" y="2686050"/>
            <a:ext cx="2255520" cy="1409700"/>
          </a:xfrm>
          <a:prstGeom xmlns:a="http://schemas.openxmlformats.org/drawingml/2006/main" prst="roundRect">
            <a:avLst>
              <a:gd name="adj" fmla="val 8108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B46440-C5D1-4FAC-A6B0-1C09D0676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3243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42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確認待ち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DF4359-44AC-4E5B-93B7-94D474EFA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09850"/>
            <a:ext cx="2419350" cy="156210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724b8c572f4fed"/>
          <a:stretch xmlns:a="http://schemas.openxmlformats.org/drawingml/2006/main"/>
        </p:blipFill>
        <p:spPr>
          <a:xfrm xmlns:a="http://schemas.openxmlformats.org/drawingml/2006/main">
            <a:off x="6196965" y="2686050"/>
            <a:ext cx="2255520" cy="1409700"/>
          </a:xfrm>
          <a:prstGeom xmlns:a="http://schemas.openxmlformats.org/drawingml/2006/main" prst="roundRect">
            <a:avLst>
              <a:gd name="adj" fmla="val 8108"/>
            </a:avLst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B13F8D-83E0-49F1-A717-DD35E3756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3243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42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店舗承認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790EC8-D3FB-4A6E-A793-9FB0344E6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09850"/>
            <a:ext cx="2419350" cy="156210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403da08a5c41bf"/>
          <a:stretch xmlns:a="http://schemas.openxmlformats.org/drawingml/2006/main"/>
        </p:blipFill>
        <p:spPr>
          <a:xfrm xmlns:a="http://schemas.openxmlformats.org/drawingml/2006/main">
            <a:off x="8940165" y="2686050"/>
            <a:ext cx="2255520" cy="1409700"/>
          </a:xfrm>
          <a:prstGeom xmlns:a="http://schemas.openxmlformats.org/drawingml/2006/main" prst="roundRect">
            <a:avLst>
              <a:gd name="adj" fmla="val 810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8E62A5-B2E4-49FF-B68E-950C759CE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3243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42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プラン内表示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AEBAF89-5412-4D95-B380-4607D114B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162550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5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A59C7C-F0EA-442B-94EB-C9A8BBC17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095875"/>
            <a:ext cx="9163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75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75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人数×套餐単価で基礎料金を自動計上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0E1476-EBC1-4834-B7C2-D0EAD1460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524500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5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BFE9AB-94F9-4F56-9FD4-65D4A03ED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457825"/>
            <a:ext cx="9163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75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75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制限時間と終了時刻を顧客端に常時表示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9D095D9-B8BC-4324-B5CE-81A1BA6BD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886450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5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7243E7-C5B3-4B47-AD26-FD9E7C3E1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819775"/>
            <a:ext cx="9163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75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75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プラン外商品は追加料金として自然に注文可能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6A84CB5-50E7-4AC5-BB4A-2FEE8566B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ECB37F5-9175-42A6-9769-0EB9449FE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87981981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5EAF842-0853-4ECE-86E3-73591FB69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954DFE-35C9-4035-BEA9-2DF9DBD24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214769-9841-4502-918E-B2A465E26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STORE OPERATION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68FEF5-DB8E-416D-B200-78E119C05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注文は厨房とKDSへリアルタイムに流れる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55CA9B-D504-4102-BB9F-021172CE4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受注、調理、提供待ちを同じステータスで管理し、厨房ごとの優先順位を見失いません。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2295FC-5CA1-49BC-A089-F006248D5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3581400" cy="2305050"/>
          </a:xfrm>
          <a:prstGeom xmlns:a="http://schemas.openxmlformats.org/drawingml/2006/main" prst="roundRect">
            <a:avLst>
              <a:gd name="adj" fmla="val 66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efb64f4e2b4fba"/>
          <a:stretch xmlns:a="http://schemas.openxmlformats.org/drawingml/2006/main"/>
        </p:blipFill>
        <p:spPr>
          <a:xfrm xmlns:a="http://schemas.openxmlformats.org/drawingml/2006/main">
            <a:off x="685800" y="2538413"/>
            <a:ext cx="3429000" cy="2143125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112230-E221-42B2-AB23-0DD8A75D5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457450"/>
            <a:ext cx="3581400" cy="2305050"/>
          </a:xfrm>
          <a:prstGeom xmlns:a="http://schemas.openxmlformats.org/drawingml/2006/main" prst="roundRect">
            <a:avLst>
              <a:gd name="adj" fmla="val 66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2243446c9e40b5"/>
          <a:stretch xmlns:a="http://schemas.openxmlformats.org/drawingml/2006/main"/>
        </p:blipFill>
        <p:spPr>
          <a:xfrm xmlns:a="http://schemas.openxmlformats.org/drawingml/2006/main">
            <a:off x="4400550" y="2538413"/>
            <a:ext cx="3429000" cy="2143125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71566D-7E07-4765-8589-4C5E5A983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457450"/>
            <a:ext cx="3581400" cy="2305050"/>
          </a:xfrm>
          <a:prstGeom xmlns:a="http://schemas.openxmlformats.org/drawingml/2006/main" prst="roundRect">
            <a:avLst>
              <a:gd name="adj" fmla="val 66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0713c3a82945d6"/>
          <a:stretch xmlns:a="http://schemas.openxmlformats.org/drawingml/2006/main"/>
        </p:blipFill>
        <p:spPr>
          <a:xfrm xmlns:a="http://schemas.openxmlformats.org/drawingml/2006/main">
            <a:off x="8115300" y="2538413"/>
            <a:ext cx="3429000" cy="2143125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10A994-C1EE-4484-BF6E-1AA9ECC9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2863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7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98D928-858D-4BD1-9034-FB3DF6D90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219700"/>
            <a:ext cx="9163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待機中 → 調理中 → 完成の状態流転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0DE121-8544-40EC-99C5-CF0FA16B5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6292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7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54814B-68B0-4DD8-9D68-CB14918D3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9163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テーブル別と菜品集計の両方で厨房を支援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6EB6DA-D475-4435-8458-604E1B318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9721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7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3D47463-69D7-4151-8891-67BE7D85C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05500"/>
            <a:ext cx="9163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KDS大屏で超時や備考を見逃さない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F8C7AAB-4EEB-46FF-97D3-B5BE368F4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1BB2BBA-9B7F-447A-AA2A-90C581CB3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8299353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47A1254-74D5-4D77-932D-DCB112579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48000">
                <a:srgbClr val="F6F0FF"/>
              </a:gs>
              <a:gs pos="100000">
                <a:srgbClr val="E8FAFF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76D45A-0F50-4843-ADF9-D03F4EEE5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7357FF"/>
              </a:gs>
              <a:gs pos="52000">
                <a:srgbClr val="A742F5"/>
              </a:gs>
              <a:gs pos="100000">
                <a:srgbClr val="00A6A6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BBC42D-7BD6-44A0-A64C-F4984215D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7357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357FF"/>
                </a:solidFill>
                <a:latin typeface="Aptos"/>
                <a:ea typeface="Aptos"/>
                <a:cs typeface="Aptos"/>
              </a:rPr>
              <a:t>PAYMENT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53F10C-562E-4DED-BE8D-77578E26D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62000"/>
            <a:ext cx="809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3075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会計とスマート決済まで同じ会話の延長で完結する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92F7D2-E01A-45E4-956E-76F3C0AEE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5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店舗確認、決済手段選択、電子領収書までを一体管理し、売上データを後続会計へ渡します。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C16DC5-4FDC-43F6-891F-9AC00E881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95550"/>
            <a:ext cx="3295650" cy="2190750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9255f1dc1d45d7"/>
          <a:stretch xmlns:a="http://schemas.openxmlformats.org/drawingml/2006/main"/>
        </p:blipFill>
        <p:spPr>
          <a:xfrm xmlns:a="http://schemas.openxmlformats.org/drawingml/2006/main">
            <a:off x="742950" y="2608659"/>
            <a:ext cx="3143250" cy="1964531"/>
          </a:xfrm>
          <a:prstGeom xmlns:a="http://schemas.openxmlformats.org/drawingml/2006/main" prst="roundRect">
            <a:avLst>
              <a:gd name="adj" fmla="val 5607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14FF13-552D-47F7-93C4-EBEE716AA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495550"/>
            <a:ext cx="3295650" cy="2190750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c11f5e653a4896"/>
          <a:stretch xmlns:a="http://schemas.openxmlformats.org/drawingml/2006/main"/>
        </p:blipFill>
        <p:spPr>
          <a:xfrm xmlns:a="http://schemas.openxmlformats.org/drawingml/2006/main">
            <a:off x="4514850" y="2608659"/>
            <a:ext cx="3143250" cy="1964531"/>
          </a:xfrm>
          <a:prstGeom xmlns:a="http://schemas.openxmlformats.org/drawingml/2006/main" prst="roundRect">
            <a:avLst>
              <a:gd name="adj" fmla="val 5607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2CD43B-6F83-4C9C-A16E-5F8E9C8ED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495550"/>
            <a:ext cx="3295650" cy="2190750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53d08c3f274aec"/>
          <a:stretch xmlns:a="http://schemas.openxmlformats.org/drawingml/2006/main"/>
        </p:blipFill>
        <p:spPr>
          <a:xfrm xmlns:a="http://schemas.openxmlformats.org/drawingml/2006/main">
            <a:off x="8286750" y="2608659"/>
            <a:ext cx="3143250" cy="1964531"/>
          </a:xfrm>
          <a:prstGeom xmlns:a="http://schemas.openxmlformats.org/drawingml/2006/main" prst="roundRect">
            <a:avLst>
              <a:gd name="adj" fmla="val 5607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E5585F-8E9D-4D30-83FC-C4FE6951D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029200"/>
            <a:ext cx="3143250" cy="1504950"/>
          </a:xfrm>
          <a:prstGeom xmlns:a="http://schemas.openxmlformats.org/drawingml/2006/main" prst="roundRect">
            <a:avLst>
              <a:gd name="adj" fmla="val 101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F67BB4-8E7F-4501-826F-C12A00104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276850"/>
            <a:ext cx="2647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7357FF"/>
                </a:solidFill>
                <a:latin typeface="MS Mincho"/>
                <a:ea typeface="MS Mincho"/>
                <a:cs typeface="MS Mincho"/>
              </a:defRPr>
            </a:pPr>
            <a:r>
              <a:rPr sz="3150" b="1">
                <a:solidFill>
                  <a:srgbClr val="7357FF"/>
                </a:solidFill>
                <a:latin typeface="MS Mincho"/>
                <a:ea typeface="MS Mincho"/>
                <a:cs typeface="MS Mincho"/>
              </a:rPr>
              <a:t>会計待ち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520633-9A98-4C5B-95D8-B6D8EFBF4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91200"/>
            <a:ext cx="2609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店舗確認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9A0955-94DD-4BE7-B378-35FB95C80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09600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桌ごとの未会計を集約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19AC9B-84A1-4AB6-ADBD-573521D75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5029200"/>
            <a:ext cx="3143250" cy="1504950"/>
          </a:xfrm>
          <a:prstGeom xmlns:a="http://schemas.openxmlformats.org/drawingml/2006/main" prst="roundRect">
            <a:avLst>
              <a:gd name="adj" fmla="val 101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0D48F7-F0BB-4312-9BA9-5413D1F3D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276850"/>
            <a:ext cx="2647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>
                <a:solidFill>
                  <a:srgbClr val="00A6A6"/>
                </a:solidFill>
                <a:latin typeface="MS Mincho"/>
                <a:ea typeface="MS Mincho"/>
                <a:cs typeface="MS Mincho"/>
              </a:defRPr>
            </a:pPr>
            <a:r>
              <a:rPr sz="1950" b="1">
                <a:solidFill>
                  <a:srgbClr val="00A6A6"/>
                </a:solidFill>
                <a:latin typeface="MS Mincho"/>
                <a:ea typeface="MS Mincho"/>
                <a:cs typeface="MS Mincho"/>
              </a:rPr>
              <a:t>QR / カード / IC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3D9991-974D-4B62-8765-6A92896E3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5791200"/>
            <a:ext cx="2609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決済台帳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5A34B0-AC31-41CA-B57C-A2601DC55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609600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手段別の売上を記録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C4997D8-B75B-4A27-893B-CA5EFF97F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5029200"/>
            <a:ext cx="3143250" cy="1504950"/>
          </a:xfrm>
          <a:prstGeom xmlns:a="http://schemas.openxmlformats.org/drawingml/2006/main" prst="roundRect">
            <a:avLst>
              <a:gd name="adj" fmla="val 101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9E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B1337D9-1BB8-4080-813B-0DC8DBE1B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5276850"/>
            <a:ext cx="2647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FF7A45"/>
                </a:solidFill>
                <a:latin typeface="MS Mincho"/>
                <a:ea typeface="MS Mincho"/>
                <a:cs typeface="MS Mincho"/>
              </a:defRPr>
            </a:pPr>
            <a:r>
              <a:rPr sz="3150" b="1">
                <a:solidFill>
                  <a:srgbClr val="FF7A45"/>
                </a:solidFill>
                <a:latin typeface="MS Mincho"/>
                <a:ea typeface="MS Mincho"/>
                <a:cs typeface="MS Mincho"/>
              </a:rPr>
              <a:t>電子発行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35C75C0-E488-4B01-8692-868D54C2F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5791200"/>
            <a:ext cx="2609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defRPr>
            </a:pPr>
            <a:r>
              <a:rPr sz="1500" b="1">
                <a:solidFill>
                  <a:srgbClr val="151827"/>
                </a:solidFill>
                <a:latin typeface="MS Mincho"/>
                <a:ea typeface="MS Mincho"/>
                <a:cs typeface="MS Mincho"/>
              </a:rPr>
              <a:t>領収書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98D7831-04B6-4398-9E10-D7407F060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609600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defRPr>
            </a:pPr>
            <a:r>
              <a:rPr sz="1200" b="0">
                <a:solidFill>
                  <a:srgbClr val="5B6173"/>
                </a:solidFill>
                <a:latin typeface="MS Mincho"/>
                <a:ea typeface="MS Mincho"/>
                <a:cs typeface="MS Mincho"/>
              </a:rPr>
              <a:t>税額明細まで表示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CBBCBB3-1B32-481E-904C-E629E2266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UMAi Voice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EE66E2-DBA6-4D3C-AC47-20EF4573D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8650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8B91A4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1A4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00566726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2026-07-06T07:20:31.0100000Z</dcterms:created>
  <dcterms:modified xsi:type="dcterms:W3CDTF">2026-07-06T07:20:31.0100000Z</dcterms:modified>
</coreProperties>
</file>